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57" r:id="rId2"/>
    <p:sldId id="262" r:id="rId3"/>
    <p:sldId id="343" r:id="rId4"/>
    <p:sldId id="345" r:id="rId5"/>
    <p:sldId id="332" r:id="rId6"/>
    <p:sldId id="342" r:id="rId7"/>
    <p:sldId id="350" r:id="rId8"/>
    <p:sldId id="359" r:id="rId9"/>
    <p:sldId id="360" r:id="rId10"/>
    <p:sldId id="361" r:id="rId11"/>
    <p:sldId id="346" r:id="rId12"/>
    <p:sldId id="344" r:id="rId13"/>
    <p:sldId id="347" r:id="rId14"/>
    <p:sldId id="348" r:id="rId15"/>
    <p:sldId id="349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57" d="100"/>
          <a:sy n="57" d="100"/>
        </p:scale>
        <p:origin x="7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6C97B-3FB9-4A54-AAD4-2F3FC263FE96}" type="datetimeFigureOut">
              <a:rPr lang="ru-RU" smtClean="0"/>
              <a:t>27.02.2024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AFA09-90F8-4460-9BBA-9C6B6C103FD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80970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71601"/>
            <a:ext cx="104648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505200"/>
            <a:ext cx="85344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9155-895C-4259-8644-4C74F0E5BD3D}" type="datetimeFigureOut">
              <a:rPr lang="ru-RU" smtClean="0"/>
              <a:pPr/>
              <a:t>27.02.2024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914400" y="3398520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252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9155-895C-4259-8644-4C74F0E5BD3D}" type="datetimeFigureOut">
              <a:rPr lang="ru-RU" smtClean="0"/>
              <a:pPr/>
              <a:t>27.02.2024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82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609600"/>
            <a:ext cx="2743200" cy="5867400"/>
          </a:xfrm>
        </p:spPr>
        <p:txBody>
          <a:bodyPr vert="eaVert" anchor="b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8026400" cy="58674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9155-895C-4259-8644-4C74F0E5BD3D}" type="datetimeFigureOut">
              <a:rPr lang="ru-RU" smtClean="0"/>
              <a:pPr/>
              <a:t>27.02.2024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381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9155-895C-4259-8644-4C74F0E5BD3D}" type="datetimeFigureOut">
              <a:rPr lang="ru-RU" smtClean="0"/>
              <a:pPr/>
              <a:t>27.02.2024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2444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362201"/>
            <a:ext cx="103632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626865"/>
            <a:ext cx="103632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9155-895C-4259-8644-4C74F0E5BD3D}" type="datetimeFigureOut">
              <a:rPr lang="ru-RU" smtClean="0"/>
              <a:pPr/>
              <a:t>27.02.2024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975360" y="4599432"/>
            <a:ext cx="104648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4314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73352"/>
            <a:ext cx="53848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9155-895C-4259-8644-4C74F0E5BD3D}" type="datetimeFigureOut">
              <a:rPr lang="ru-RU" smtClean="0"/>
              <a:pPr/>
              <a:t>27.02.2024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7483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9840" y="1676400"/>
            <a:ext cx="524256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9840" y="2438400"/>
            <a:ext cx="524256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9155-895C-4259-8644-4C74F0E5BD3D}" type="datetimeFigureOut">
              <a:rPr lang="ru-RU" smtClean="0"/>
              <a:pPr/>
              <a:t>27.02.2024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741949" y="4045691"/>
            <a:ext cx="4709160" cy="1059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568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9155-895C-4259-8644-4C74F0E5BD3D}" type="datetimeFigureOut">
              <a:rPr lang="ru-RU" smtClean="0"/>
              <a:pPr/>
              <a:t>27.02.2024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43353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9155-895C-4259-8644-4C74F0E5BD3D}" type="datetimeFigureOut">
              <a:rPr lang="ru-RU" smtClean="0"/>
              <a:pPr/>
              <a:t>27.02.2024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279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080"/>
            <a:ext cx="2852928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2400" y="792080"/>
            <a:ext cx="7620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2130553"/>
            <a:ext cx="2852928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9155-895C-4259-8644-4C74F0E5BD3D}" type="datetimeFigureOut">
              <a:rPr lang="ru-RU" smtClean="0"/>
              <a:pPr/>
              <a:t>27.02.2024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912152" y="3579942"/>
            <a:ext cx="5577840" cy="2117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2076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792480"/>
            <a:ext cx="2856907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11480" y="838201"/>
            <a:ext cx="787252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133600"/>
            <a:ext cx="2852928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089155-895C-4259-8644-4C74F0E5BD3D}" type="datetimeFigureOut">
              <a:rPr lang="ru-RU" smtClean="0"/>
              <a:pPr/>
              <a:t>27.02.2024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4237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18288"/>
            <a:ext cx="3860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fld id="{BB089155-895C-4259-8644-4C74F0E5BD3D}" type="datetimeFigureOut">
              <a:rPr lang="ru-RU" smtClean="0"/>
              <a:pPr/>
              <a:t>27.02.2024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0" y="18288"/>
            <a:ext cx="5486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60000" y="18288"/>
            <a:ext cx="14224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FFFFF"/>
                </a:solidFill>
              </a:defRPr>
            </a:lvl1pPr>
          </a:lstStyle>
          <a:p>
            <a:fld id="{F331DA58-57C0-4648-8686-B61F68F91DC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429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w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12" Type="http://schemas.openxmlformats.org/officeDocument/2006/relationships/image" Target="../media/image36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3" Type="http://schemas.openxmlformats.org/officeDocument/2006/relationships/image" Target="../media/image14.gif"/><Relationship Id="rId7" Type="http://schemas.openxmlformats.org/officeDocument/2006/relationships/image" Target="../media/image18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jpe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739516" y="1916833"/>
            <a:ext cx="8712968" cy="1927225"/>
          </a:xfrm>
        </p:spPr>
        <p:txBody>
          <a:bodyPr/>
          <a:lstStyle/>
          <a:p>
            <a:pPr algn="ctr"/>
            <a:r>
              <a:rPr lang="ru-RU" sz="4400" dirty="0"/>
              <a:t>Теория цвета</a:t>
            </a:r>
            <a:br>
              <a:rPr lang="ru-RU" sz="4400" dirty="0"/>
            </a:br>
            <a:r>
              <a:rPr lang="ru-RU" sz="4400" dirty="0"/>
              <a:t>и </a:t>
            </a:r>
            <a:r>
              <a:rPr lang="ru-RU" sz="4400" dirty="0" err="1"/>
              <a:t>цветовосприятие</a:t>
            </a:r>
            <a:br>
              <a:rPr lang="ru-RU" sz="4400" dirty="0"/>
            </a:br>
            <a:endParaRPr lang="ru-RU" sz="4400" dirty="0"/>
          </a:p>
        </p:txBody>
      </p:sp>
    </p:spTree>
    <p:extLst>
      <p:ext uri="{BB962C8B-B14F-4D97-AF65-F5344CB8AC3E}">
        <p14:creationId xmlns:p14="http://schemas.microsoft.com/office/powerpoint/2010/main" val="3213509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18690F-2167-4A94-B1BB-8C05EAF76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Влияние освещения</a:t>
            </a:r>
          </a:p>
        </p:txBody>
      </p:sp>
      <p:pic>
        <p:nvPicPr>
          <p:cNvPr id="4" name="video_2024-02-06_12-47-02">
            <a:hlinkClick r:id="" action="ppaction://media"/>
            <a:extLst>
              <a:ext uri="{FF2B5EF4-FFF2-40B4-BE49-F238E27FC236}">
                <a16:creationId xmlns:a16="http://schemas.microsoft.com/office/drawing/2014/main" id="{5F74DEB9-8BF7-4F03-BE4F-8058821D581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64000" y="1628800"/>
            <a:ext cx="4064000" cy="4876800"/>
          </a:xfrm>
        </p:spPr>
      </p:pic>
    </p:spTree>
    <p:extLst>
      <p:ext uri="{BB962C8B-B14F-4D97-AF65-F5344CB8AC3E}">
        <p14:creationId xmlns:p14="http://schemas.microsoft.com/office/powerpoint/2010/main" val="4238217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Использование контрастов и количественная мера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Понятие меры относительно, оно означает отношение измеряемой величины к единице измерения, поэтому включает в себя такие определения, как</a:t>
            </a:r>
            <a:r>
              <a:rPr lang="ru-RU" b="1" dirty="0"/>
              <a:t> соразмерность, пропорции, отношения</a:t>
            </a:r>
            <a:endParaRPr lang="ru-RU" dirty="0"/>
          </a:p>
        </p:txBody>
      </p:sp>
      <p:pic>
        <p:nvPicPr>
          <p:cNvPr id="20482" name="Picture 2" descr="2.18 Гармония. Основные положения: natural_colours — LiveJourn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7" y="3573017"/>
            <a:ext cx="2719189" cy="2707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/>
          <p:cNvSpPr/>
          <p:nvPr/>
        </p:nvSpPr>
        <p:spPr>
          <a:xfrm>
            <a:off x="5519936" y="3501009"/>
            <a:ext cx="4572000" cy="276998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1200"/>
              </a:spcBef>
            </a:pPr>
            <a:r>
              <a:rPr lang="ru-RU" sz="2400" dirty="0"/>
              <a:t>Основные характеристики:</a:t>
            </a:r>
          </a:p>
          <a:p>
            <a:pPr>
              <a:spcBef>
                <a:spcPts val="1200"/>
              </a:spcBef>
            </a:pPr>
            <a:r>
              <a:rPr lang="ru-RU" sz="2000" dirty="0"/>
              <a:t>- цветовой тон</a:t>
            </a:r>
          </a:p>
          <a:p>
            <a:pPr>
              <a:spcBef>
                <a:spcPts val="1200"/>
              </a:spcBef>
            </a:pPr>
            <a:r>
              <a:rPr lang="ru-RU" sz="2000" dirty="0"/>
              <a:t>- светлота</a:t>
            </a:r>
          </a:p>
          <a:p>
            <a:pPr>
              <a:spcBef>
                <a:spcPts val="1200"/>
              </a:spcBef>
            </a:pPr>
            <a:r>
              <a:rPr lang="ru-RU" sz="2000" dirty="0"/>
              <a:t>- насыщенность</a:t>
            </a:r>
          </a:p>
          <a:p>
            <a:pPr>
              <a:spcBef>
                <a:spcPts val="1200"/>
              </a:spcBef>
            </a:pPr>
            <a:r>
              <a:rPr lang="ru-RU" sz="2000" dirty="0"/>
              <a:t>- форма</a:t>
            </a:r>
          </a:p>
          <a:p>
            <a:pPr>
              <a:spcBef>
                <a:spcPts val="1200"/>
              </a:spcBef>
            </a:pPr>
            <a:r>
              <a:rPr lang="ru-RU" sz="2000" dirty="0"/>
              <a:t>- размеры</a:t>
            </a:r>
          </a:p>
        </p:txBody>
      </p:sp>
    </p:spTree>
    <p:extLst>
      <p:ext uri="{BB962C8B-B14F-4D97-AF65-F5344CB8AC3E}">
        <p14:creationId xmlns:p14="http://schemas.microsoft.com/office/powerpoint/2010/main" val="3359841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Закономерности</a:t>
            </a: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Порядок, система и логика в отборе цветов</a:t>
            </a:r>
          </a:p>
          <a:p>
            <a:r>
              <a:rPr lang="ru-RU" dirty="0"/>
              <a:t>Использование контрастов и соблюдение при этом количественной меры:</a:t>
            </a:r>
          </a:p>
          <a:p>
            <a:endParaRPr lang="ru-RU" dirty="0"/>
          </a:p>
          <a:p>
            <a:endParaRPr lang="ru-RU" dirty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Нам нравится то, что более привычно</a:t>
            </a:r>
          </a:p>
          <a:p>
            <a:r>
              <a:rPr lang="ru-RU" dirty="0"/>
              <a:t>Гармония не может быть совершенной, полной и «живой», если в ней нет элементов дисгармонии</a:t>
            </a:r>
          </a:p>
          <a:p>
            <a:endParaRPr lang="ru-RU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4001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3791745" y="2996952"/>
          <a:ext cx="3227897" cy="1512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Equation" r:id="rId3" imgW="1054100" imgH="495300" progId="Equation.DSMT4">
                  <p:embed/>
                </p:oleObj>
              </mc:Choice>
              <mc:Fallback>
                <p:oleObj name="Equation" r:id="rId3" imgW="1054100" imgH="495300" progId="Equation.DSMT4">
                  <p:embed/>
                  <p:pic>
                    <p:nvPicPr>
                      <p:cNvPr id="7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91745" y="2996952"/>
                        <a:ext cx="3227897" cy="15121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27966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Нам нравится то, что более привычно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Красный</a:t>
            </a:r>
            <a:r>
              <a:rPr lang="ru-RU" dirty="0"/>
              <a:t> — всегда был цветом действия, этот тёплый цвет всегда вызывает учащение пульса у пользователей, с ним ассоциируется любовь, желание, азартные игры. Цвет вызывает ощущение власти и важности. Кнопка такого цвета на сайте всегда будет вызывать наибольшее внимание.</a:t>
            </a:r>
            <a:br>
              <a:rPr lang="ru-RU" dirty="0"/>
            </a:br>
            <a:endParaRPr lang="ru-RU" dirty="0"/>
          </a:p>
        </p:txBody>
      </p:sp>
      <p:pic>
        <p:nvPicPr>
          <p:cNvPr id="21506" name="Picture 2" descr="https://habrastorage.org/files/66a/a61/84d/66aa6184d891498e9f2f53a1fdc337e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91" y="3772776"/>
            <a:ext cx="4216014" cy="2805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2002979" y="1600200"/>
            <a:ext cx="8229600" cy="4876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Оранжевый</a:t>
            </a:r>
            <a:r>
              <a:rPr lang="ru-RU" dirty="0"/>
              <a:t> — этот цвет желательно использовать в тех проектах, где нужно вызвать чувство радости или непринужденности (именно такие ассоциации вызывает оранжевый). Кроме того он создает ощущение энергичного движения и зачастую ассоциируется с цветом творчества</a:t>
            </a:r>
          </a:p>
        </p:txBody>
      </p:sp>
      <p:pic>
        <p:nvPicPr>
          <p:cNvPr id="21508" name="Picture 4" descr="https://habrastorage.org/files/296/28d/856/29628d856caa47a6883f60c3f2a89bb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4038600"/>
            <a:ext cx="5015920" cy="2557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Объект 2"/>
          <p:cNvSpPr txBox="1">
            <a:spLocks/>
          </p:cNvSpPr>
          <p:nvPr/>
        </p:nvSpPr>
        <p:spPr>
          <a:xfrm>
            <a:off x="2051578" y="1600200"/>
            <a:ext cx="8229600" cy="4876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Жёлтый</a:t>
            </a:r>
            <a:r>
              <a:rPr lang="ru-RU" dirty="0"/>
              <a:t> — очень интересный цвет, в зависимости от оттенка может менять эмоции человека, Ярко-жёлтый— это цвет энергии. Классический жёлтый вызывает ощущение умиротворения. Темно-желтый наполняет сайт богатством и создает ощущение комфорта.</a:t>
            </a:r>
          </a:p>
        </p:txBody>
      </p:sp>
      <p:pic>
        <p:nvPicPr>
          <p:cNvPr id="21510" name="Picture 6" descr="https://habrastorage.org/files/8f4/5ee/d45/8f45eed459b640959a7d7e738335dd95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791" y="3683126"/>
            <a:ext cx="5257002" cy="2984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Объект 2"/>
          <p:cNvSpPr txBox="1">
            <a:spLocks/>
          </p:cNvSpPr>
          <p:nvPr/>
        </p:nvSpPr>
        <p:spPr>
          <a:xfrm>
            <a:off x="2028662" y="1632726"/>
            <a:ext cx="8229600" cy="4876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Зелёный</a:t>
            </a:r>
            <a:r>
              <a:rPr lang="ru-RU" dirty="0"/>
              <a:t> — цвет здоровья и гармонии с природой, такой цвет очень часто ассоциируют с деньгами, иногда может вызывать такие ассоциации, как азартные игры или алкогольные напитки. В большинстве случаев хорошо подходит для сайтов с направлениями — здоровое питание, агрокультура, медицина</a:t>
            </a:r>
          </a:p>
        </p:txBody>
      </p:sp>
      <p:pic>
        <p:nvPicPr>
          <p:cNvPr id="21512" name="Picture 8" descr="https://habrastorage.org/files/cbb/ec5/38c/cbbec538ce1a485e80d67dd3a2ab421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755" y="4023033"/>
            <a:ext cx="4753770" cy="2712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Объект 2"/>
          <p:cNvSpPr txBox="1">
            <a:spLocks/>
          </p:cNvSpPr>
          <p:nvPr/>
        </p:nvSpPr>
        <p:spPr>
          <a:xfrm>
            <a:off x="1970670" y="1545292"/>
            <a:ext cx="8229600" cy="4876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Синий</a:t>
            </a:r>
            <a:r>
              <a:rPr lang="ru-RU" dirty="0"/>
              <a:t> — цвет надёжности, спокойствия, умиротворения, но как и с жёлтым цветом, его влияние зависит от того, какой оттенок ему предать, темные тона могут вызвать даже ощущение печали.</a:t>
            </a:r>
            <a:br>
              <a:rPr lang="ru-RU" dirty="0"/>
            </a:br>
            <a:br>
              <a:rPr lang="ru-RU" dirty="0"/>
            </a:br>
            <a:r>
              <a:rPr lang="ru-RU" dirty="0"/>
              <a:t>Для корпоративных сайтов лучше всего использовать синий цвет, также он отлично подойдёт для сайтов юридической тематики, но в более тёмных тонах.</a:t>
            </a:r>
          </a:p>
        </p:txBody>
      </p:sp>
      <p:pic>
        <p:nvPicPr>
          <p:cNvPr id="21514" name="Picture 10" descr="https://habrastorage.org/files/55d/bd9/944/55dbd994488742088999dadc49d7c62c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888" y="4652580"/>
            <a:ext cx="4116784" cy="220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Объект 2"/>
          <p:cNvSpPr txBox="1">
            <a:spLocks/>
          </p:cNvSpPr>
          <p:nvPr/>
        </p:nvSpPr>
        <p:spPr>
          <a:xfrm>
            <a:off x="1910254" y="1572746"/>
            <a:ext cx="8229600" cy="4876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Фиолетовый</a:t>
            </a:r>
            <a:r>
              <a:rPr lang="ru-RU" dirty="0"/>
              <a:t> — магический и таинственный цвет, издавна вызывал ощущение богатства и роскоши, этот цвет очень хорошо подойдёт, если мы хотим продать что-то дорогое, также неплохо подойдет для модных и интересных товаров.</a:t>
            </a:r>
          </a:p>
        </p:txBody>
      </p:sp>
      <p:pic>
        <p:nvPicPr>
          <p:cNvPr id="21516" name="Picture 12" descr="https://habrastorage.org/files/be1/512/a27/be1512a274e04fa7aa7869de4831e94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413" y="3473194"/>
            <a:ext cx="5445380" cy="338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Объект 2"/>
          <p:cNvSpPr txBox="1">
            <a:spLocks/>
          </p:cNvSpPr>
          <p:nvPr/>
        </p:nvSpPr>
        <p:spPr>
          <a:xfrm>
            <a:off x="1833400" y="1422463"/>
            <a:ext cx="8229600" cy="4876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Чёрный</a:t>
            </a:r>
            <a:r>
              <a:rPr lang="ru-RU" dirty="0"/>
              <a:t> — очень сильный цвет, он целиком и полностью притягивает внимание, с этим цветом очень важно не переусердствовать — если мы хотим, чтобы наш сайт вызывал позитивные эмоции, нельзя делать чёрный сильно интенсивным. Такой цвет часто используется, как фон. К примеру, если мы решим, рекламируя, продавать компьютерные игры или 3D – телевизоры, можно использовать этот цвет, чтобы придать сайту глубину.</a:t>
            </a:r>
          </a:p>
        </p:txBody>
      </p:sp>
      <p:pic>
        <p:nvPicPr>
          <p:cNvPr id="21518" name="Picture 14" descr="https://habrastorage.org/files/318/838/a5e/318838a5efa64f928d6b97fc7e2ff7ab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278" y="4476687"/>
            <a:ext cx="3485898" cy="232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Объект 2"/>
          <p:cNvSpPr txBox="1">
            <a:spLocks/>
          </p:cNvSpPr>
          <p:nvPr/>
        </p:nvSpPr>
        <p:spPr>
          <a:xfrm>
            <a:off x="1752492" y="1446086"/>
            <a:ext cx="8229600" cy="4876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Белый</a:t>
            </a:r>
            <a:r>
              <a:rPr lang="ru-RU" dirty="0"/>
              <a:t> — этот цвет — полная противоположность чёрного: если чёрный полностью поглощает в себя, то белый, наоборот, даёт ощущение лёгкости и простоты. С белым цветом пространства вокруг становится визуально больше. Белый — это доброта и свежесть. Очень хорошо подходит почти для всех типов сайтов, как цвет фона.</a:t>
            </a:r>
          </a:p>
        </p:txBody>
      </p:sp>
      <p:pic>
        <p:nvPicPr>
          <p:cNvPr id="21520" name="Picture 16" descr="https://habrastorage.org/files/f8b/92d/51c/f8b92d51c7eb4a4181d3cb33454f90c4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68" y="3777682"/>
            <a:ext cx="4644105" cy="2867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Объект 2"/>
          <p:cNvSpPr txBox="1">
            <a:spLocks/>
          </p:cNvSpPr>
          <p:nvPr/>
        </p:nvSpPr>
        <p:spPr>
          <a:xfrm>
            <a:off x="1752492" y="1500673"/>
            <a:ext cx="8229600" cy="4876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Серый</a:t>
            </a:r>
            <a:r>
              <a:rPr lang="ru-RU" dirty="0"/>
              <a:t> — по сути не создаёт особой атмосферы и вызывает эмоции – такие, как нейтральность, непричастность. Но, если правильно пользоваться серым цветом и его оттенками, можно дополнить атмосферу сайта так, что посетитель, находясь на нём, почувствует себя, как в удобном кресле.</a:t>
            </a:r>
            <a:br>
              <a:rPr lang="ru-RU" dirty="0"/>
            </a:br>
            <a:endParaRPr lang="ru-RU" dirty="0"/>
          </a:p>
        </p:txBody>
      </p:sp>
      <p:pic>
        <p:nvPicPr>
          <p:cNvPr id="21522" name="Picture 18" descr="https://habrastorage.org/files/1e1/57b/980/1e157b9807f343ee905887023a0c568f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621" y="3784454"/>
            <a:ext cx="5221712" cy="294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Объект 2"/>
          <p:cNvSpPr txBox="1">
            <a:spLocks/>
          </p:cNvSpPr>
          <p:nvPr/>
        </p:nvSpPr>
        <p:spPr>
          <a:xfrm>
            <a:off x="1845836" y="1422463"/>
            <a:ext cx="8229600" cy="4876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Чёрный</a:t>
            </a:r>
            <a:r>
              <a:rPr lang="ru-RU" dirty="0"/>
              <a:t> — очень сильный цвет, он целиком и полностью притягивает внимание, с этим цветом очень важно не переусердствовать — если мы хотим, чтобы наш сайт вызывал позитивные эмоции, нельзя делать чёрный сильно интенсивным. Такой цвет часто используется, как фон. К примеру, если мы решим, рекламируя, продавать компьютерные игры или 3D – телевизоры, можно использовать этот цвет, чтобы придать сайту глубину.</a:t>
            </a:r>
          </a:p>
        </p:txBody>
      </p:sp>
      <p:sp>
        <p:nvSpPr>
          <p:cNvPr id="23" name="Объект 2"/>
          <p:cNvSpPr txBox="1">
            <a:spLocks/>
          </p:cNvSpPr>
          <p:nvPr/>
        </p:nvSpPr>
        <p:spPr>
          <a:xfrm>
            <a:off x="1764928" y="1500673"/>
            <a:ext cx="8229600" cy="4876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Коричневый</a:t>
            </a:r>
            <a:r>
              <a:rPr lang="ru-RU" dirty="0"/>
              <a:t> — этот цвет принято ассоциировать с землёй, он внушает уверенность, устойчивость, комфорт. Иногда в сочетании с золотым может вызывать ощущение дороговизны и богатства. Если нам, к примеру, нужно продать дорогой виски или дорогие часы, можно использовать именно этот цвет.</a:t>
            </a:r>
          </a:p>
        </p:txBody>
      </p:sp>
      <p:pic>
        <p:nvPicPr>
          <p:cNvPr id="21524" name="Picture 20" descr="https://habrastorage.org/files/34d/8db/c0f/34d8dbc0f06547abafc1b9a918b0387c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756" y="3762122"/>
            <a:ext cx="4620208" cy="3072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Объект 2"/>
          <p:cNvSpPr txBox="1">
            <a:spLocks/>
          </p:cNvSpPr>
          <p:nvPr/>
        </p:nvSpPr>
        <p:spPr>
          <a:xfrm>
            <a:off x="1763382" y="1422463"/>
            <a:ext cx="8229600" cy="4876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88720" indent="-13716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5448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73736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920240" indent="-18288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b="1" dirty="0"/>
              <a:t>Розовый</a:t>
            </a:r>
            <a:r>
              <a:rPr lang="ru-RU" dirty="0"/>
              <a:t> — нежный цвет, который больше притягивает женскую аудиторию, вызывает такие эмоции, как привязанность и романтичность. Такой цвет очень хорошо подойдет, например, для магазина женской одежды, цветов, парфюмерии. Но отдельные его оттенки (более темные) могут быть связаны с такими областями, как необычная музыка, еда, напитки.</a:t>
            </a:r>
          </a:p>
        </p:txBody>
      </p:sp>
      <p:pic>
        <p:nvPicPr>
          <p:cNvPr id="21526" name="Picture 22" descr="https://habrastorage.org/files/433/c8c/662/433c8c66228244f5a2c7232841644db3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0461" y="4090397"/>
            <a:ext cx="4229675" cy="2818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646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2" grpId="0" animBg="1"/>
      <p:bldP spid="14" grpId="0" animBg="1"/>
      <p:bldP spid="16" grpId="0" animBg="1"/>
      <p:bldP spid="18" grpId="0" animBg="1"/>
      <p:bldP spid="20" grpId="0" animBg="1"/>
      <p:bldP spid="22" grpId="0" animBg="1"/>
      <p:bldP spid="23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Дисгармония</a:t>
            </a:r>
          </a:p>
        </p:txBody>
      </p:sp>
      <p:pic>
        <p:nvPicPr>
          <p:cNvPr id="22532" name="Picture 4" descr="Volkswagen Golf II: эстетика старого ширпотреба - КОЛЕСА.ру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262" y="1772816"/>
            <a:ext cx="4105739" cy="307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discor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0018" y="1772816"/>
            <a:ext cx="763532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websi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419" y="1772816"/>
            <a:ext cx="7963714" cy="307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 descr="https://pp.userapi.com/c837324/v837324713/5314a/-VR2c1wjch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660" y="1524000"/>
            <a:ext cx="3840361" cy="485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40" name="Picture 12" descr="https://pp.userapi.com/c837324/v837324713/53152/QYtlXkA07EQ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276" y="1524001"/>
            <a:ext cx="3865140" cy="4865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89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ru-RU" b="1" cap="all" dirty="0"/>
              <a:t>ЦВЕТОВЫЕ АССОЦИАЦИИ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Цвета могут «отправлять» память к определенному времени года: теплые оттенки говорят о лете, холодные — о зиме. </a:t>
            </a:r>
          </a:p>
          <a:p>
            <a:r>
              <a:rPr lang="ru-RU" dirty="0"/>
              <a:t>Всем известна температурная ассоциация: красный цвет — горячий, синий — холодный. </a:t>
            </a:r>
          </a:p>
          <a:p>
            <a:r>
              <a:rPr lang="ru-RU" dirty="0"/>
              <a:t>Возрастные ассоциации: дети ассоциируются с более яркими цветами, а пожилые — с мягкими, приглушенными оттенками. </a:t>
            </a:r>
          </a:p>
          <a:p>
            <a:r>
              <a:rPr lang="ru-RU" dirty="0"/>
              <a:t>Могут возникать ассоциации, связанные с весом: легкие, воздушные, невесомые ― светлые оттенки; тяжелые ― темные оттенки.</a:t>
            </a:r>
          </a:p>
        </p:txBody>
      </p:sp>
    </p:spTree>
    <p:extLst>
      <p:ext uri="{BB962C8B-B14F-4D97-AF65-F5344CB8AC3E}">
        <p14:creationId xmlns:p14="http://schemas.microsoft.com/office/powerpoint/2010/main" val="4200430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533400"/>
            <a:ext cx="8229600" cy="1383432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Раздел 2 </a:t>
            </a:r>
            <a:br>
              <a:rPr lang="ru-RU" dirty="0"/>
            </a:br>
            <a:r>
              <a:rPr lang="ru-RU" dirty="0"/>
              <a:t>Цвет как средство информации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35560" y="2060848"/>
            <a:ext cx="8229600" cy="4416152"/>
          </a:xfrm>
        </p:spPr>
        <p:txBody>
          <a:bodyPr>
            <a:normAutofit/>
          </a:bodyPr>
          <a:lstStyle/>
          <a:p>
            <a:r>
              <a:rPr lang="ru-RU" sz="2800" dirty="0"/>
              <a:t>Проблема цветовой гармонии и цветовых предпочтений, эстетическая оценка цвета</a:t>
            </a:r>
          </a:p>
          <a:p>
            <a:r>
              <a:rPr lang="ru-RU" sz="2800" dirty="0"/>
              <a:t>Психологическое воздействие цвета, ассоциации. Типы колорита, критерий оптимальности цветового решения.</a:t>
            </a:r>
          </a:p>
        </p:txBody>
      </p:sp>
    </p:spTree>
    <p:extLst>
      <p:ext uri="{BB962C8B-B14F-4D97-AF65-F5344CB8AC3E}">
        <p14:creationId xmlns:p14="http://schemas.microsoft.com/office/powerpoint/2010/main" val="3542511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Цветовая гармония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981200" y="1600200"/>
            <a:ext cx="8229600" cy="51411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Цветовая гармония – </a:t>
            </a:r>
            <a:r>
              <a:rPr lang="ru-RU" sz="1400" dirty="0"/>
              <a:t>это впечатление от взаимодействия двух или более цветов</a:t>
            </a:r>
          </a:p>
          <a:p>
            <a:pPr marL="0" indent="0">
              <a:buNone/>
            </a:pPr>
            <a:r>
              <a:rPr lang="ru-RU" dirty="0"/>
              <a:t>Цветовая гармония – </a:t>
            </a:r>
            <a:r>
              <a:rPr lang="ru-RU" sz="1400" dirty="0"/>
              <a:t>равновесие двух цветов и более, а также цветовых групп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r>
              <a:rPr lang="ru-RU" dirty="0"/>
              <a:t>Теплые цвета — </a:t>
            </a:r>
            <a:r>
              <a:rPr lang="ru-RU" sz="1800" dirty="0"/>
              <a:t>красный, оранжевый, желтый </a:t>
            </a:r>
            <a:r>
              <a:rPr lang="ru-RU" dirty="0"/>
              <a:t>— побуждают к действию, выступают как раздражающие. </a:t>
            </a:r>
          </a:p>
          <a:p>
            <a:pPr marL="0" indent="0">
              <a:buNone/>
            </a:pPr>
            <a:r>
              <a:rPr lang="ru-RU" dirty="0"/>
              <a:t>Холодные цвета — </a:t>
            </a:r>
            <a:r>
              <a:rPr lang="ru-RU" sz="1800" dirty="0"/>
              <a:t>фиолетовый, синий, голубой, сине-зеленый</a:t>
            </a:r>
            <a:r>
              <a:rPr lang="ru-RU" dirty="0"/>
              <a:t> — приглушают раздражение. </a:t>
            </a:r>
          </a:p>
          <a:p>
            <a:pPr marL="0" indent="0">
              <a:buNone/>
            </a:pPr>
            <a:r>
              <a:rPr lang="ru-RU" dirty="0"/>
              <a:t>Пастельные цвета обладают смягчающим и сдерживающим влиянием. </a:t>
            </a:r>
          </a:p>
          <a:p>
            <a:pPr marL="0" indent="0">
              <a:buNone/>
            </a:pPr>
            <a:r>
              <a:rPr lang="ru-RU" dirty="0"/>
              <a:t>Есть цвета, которые влияют на восприятие пространства: </a:t>
            </a:r>
            <a:r>
              <a:rPr lang="ru-RU" sz="1800" b="1" dirty="0"/>
              <a:t>теплые</a:t>
            </a:r>
            <a:r>
              <a:rPr lang="ru-RU" sz="1800" dirty="0"/>
              <a:t> </a:t>
            </a:r>
            <a:r>
              <a:rPr lang="ru-RU" dirty="0"/>
              <a:t>воспринимаются </a:t>
            </a:r>
            <a:r>
              <a:rPr lang="ru-RU" sz="1800" dirty="0"/>
              <a:t>ближе к нам</a:t>
            </a:r>
            <a:r>
              <a:rPr lang="ru-RU" dirty="0"/>
              <a:t>, </a:t>
            </a:r>
            <a:br>
              <a:rPr lang="ru-RU" dirty="0"/>
            </a:br>
            <a:r>
              <a:rPr lang="ru-RU" sz="1800" b="1" dirty="0"/>
              <a:t>холодные</a:t>
            </a:r>
            <a:r>
              <a:rPr lang="ru-RU" dirty="0"/>
              <a:t>, наоборот, </a:t>
            </a:r>
            <a:r>
              <a:rPr lang="ru-RU" sz="1800" dirty="0"/>
              <a:t>подчеркивают дистанцию</a:t>
            </a:r>
            <a:r>
              <a:rPr lang="ru-RU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5507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1992506" y="1754962"/>
            <a:ext cx="822079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Три основные характеристики цвета - цветовой тон, светлота и насыщенность - могут выступать между собой в различных связях, образуя различные гармоничные сочетания:</a:t>
            </a:r>
            <a:br>
              <a:rPr lang="ru-RU" dirty="0"/>
            </a:br>
            <a:br>
              <a:rPr lang="ru-RU" dirty="0"/>
            </a:br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1) подобие по цветовому тону, но различие по светлоте и насыщенности (то, о чем писал </a:t>
            </a:r>
            <a:r>
              <a:rPr lang="ru-RU" dirty="0" err="1">
                <a:solidFill>
                  <a:srgbClr val="333333"/>
                </a:solidFill>
                <a:latin typeface="Georgia" panose="02040502050405020303" pitchFamily="18" charset="0"/>
              </a:rPr>
              <a:t>Манселл</a:t>
            </a:r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);</a:t>
            </a:r>
            <a:b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</a:br>
            <a:b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</a:br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2) подобие по светлоте, но различие по цветовому тону и насыщенности;</a:t>
            </a:r>
            <a:b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</a:br>
            <a:b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</a:br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3) подобие по насыщенности, но различие по цветовому тону и светлоте;</a:t>
            </a:r>
            <a:b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</a:br>
            <a:b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</a:br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4) подобие по цветовому тону и светлоте, но различие по насыщенности;</a:t>
            </a:r>
            <a:b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</a:br>
            <a:b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</a:br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5) подобие по светлоте и насыщенности, но различие по цветовому тону;</a:t>
            </a:r>
            <a:b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</a:br>
            <a:b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</a:br>
            <a:r>
              <a:rPr lang="ru-RU" dirty="0">
                <a:solidFill>
                  <a:srgbClr val="333333"/>
                </a:solidFill>
                <a:latin typeface="Georgia" panose="02040502050405020303" pitchFamily="18" charset="0"/>
              </a:rPr>
              <a:t>6) сочетание, в котором оба цвета различаются по всем трем параметрам (это самый сложный случай).</a:t>
            </a: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Порядок, система и логика в отборе цветов</a:t>
            </a:r>
          </a:p>
        </p:txBody>
      </p:sp>
      <p:pic>
        <p:nvPicPr>
          <p:cNvPr id="19458" name="Picture 2" descr="https://habrastorage.org/files/4f4/6c4/f1e/4f46c4f1ed014e5c8d083793e0788e8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939" y="1524000"/>
            <a:ext cx="4784122" cy="477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https://habrastorage.org/files/8c1/927/9a5/8c19279a551f416abcbc75ac8d8b79f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506" y="1503328"/>
            <a:ext cx="4998123" cy="50092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1981200" y="1916832"/>
            <a:ext cx="159452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dirty="0"/>
              <a:t>Триада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68492" y="1824499"/>
            <a:ext cx="1912895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dirty="0"/>
              <a:t>Двойная </a:t>
            </a:r>
            <a:r>
              <a:rPr lang="ru-RU" b="1" dirty="0" err="1"/>
              <a:t>комплементар-ная</a:t>
            </a:r>
            <a:r>
              <a:rPr lang="ru-RU" b="1" dirty="0"/>
              <a:t> систем</a:t>
            </a:r>
            <a:endParaRPr lang="ru-RU" dirty="0"/>
          </a:p>
        </p:txBody>
      </p:sp>
      <p:pic>
        <p:nvPicPr>
          <p:cNvPr id="19462" name="Picture 6" descr="https://habrastorage.org/files/e0a/346/cb7/e0a346cb7cb24250b97fee147b5e1c49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163" y="1485070"/>
            <a:ext cx="5015899" cy="502753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1517824" y="1772146"/>
            <a:ext cx="1912895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ru-RU" b="1" dirty="0" err="1"/>
              <a:t>Последо-вательная</a:t>
            </a:r>
            <a:r>
              <a:rPr lang="ru-RU" b="1" dirty="0"/>
              <a:t> система</a:t>
            </a:r>
            <a:endParaRPr lang="ru-RU" dirty="0"/>
          </a:p>
        </p:txBody>
      </p:sp>
      <p:pic>
        <p:nvPicPr>
          <p:cNvPr id="19464" name="Picture 8" descr="https://habrastorage.org/files/d19/be4/9f1/d19be49f1b6946f0bad1378c964750d6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7400" y="1485443"/>
            <a:ext cx="5145423" cy="514542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2928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" grpId="0" animBg="1"/>
      <p:bldP spid="7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97D640-98A6-40CD-9509-1D26C6F91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Яркостный</a:t>
            </a:r>
            <a:r>
              <a:rPr lang="ru-RU" dirty="0"/>
              <a:t> и цветовой контраст</a:t>
            </a:r>
          </a:p>
        </p:txBody>
      </p:sp>
      <p:pic>
        <p:nvPicPr>
          <p:cNvPr id="4" name="Picture 2" descr="Pict_П_13a">
            <a:extLst>
              <a:ext uri="{FF2B5EF4-FFF2-40B4-BE49-F238E27FC236}">
                <a16:creationId xmlns:a16="http://schemas.microsoft.com/office/drawing/2014/main" id="{EC2229D2-BB18-49F0-AE1A-CAD0A8A34C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83" t="-27191" r="-13357" b="-21539"/>
          <a:stretch/>
        </p:blipFill>
        <p:spPr bwMode="auto">
          <a:xfrm>
            <a:off x="2213917" y="1627359"/>
            <a:ext cx="5184576" cy="295232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92DA185-FA41-4D06-8591-81028FC779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280"/>
          <a:stretch/>
        </p:blipFill>
        <p:spPr bwMode="auto">
          <a:xfrm>
            <a:off x="5447928" y="3573016"/>
            <a:ext cx="4914900" cy="3115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563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24B52FB3-5B47-4470-ABD5-B78A19A1F8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548680"/>
            <a:ext cx="8229600" cy="5928320"/>
          </a:xfrm>
        </p:spPr>
        <p:txBody>
          <a:bodyPr/>
          <a:lstStyle/>
          <a:p>
            <a:r>
              <a:rPr lang="be-BY" dirty="0"/>
              <a:t>Последовательный контраст</a:t>
            </a:r>
          </a:p>
          <a:p>
            <a:endParaRPr lang="be-BY" dirty="0"/>
          </a:p>
          <a:p>
            <a:endParaRPr lang="be-BY" dirty="0"/>
          </a:p>
          <a:p>
            <a:endParaRPr lang="be-BY" dirty="0"/>
          </a:p>
          <a:p>
            <a:endParaRPr lang="be-BY" dirty="0"/>
          </a:p>
          <a:p>
            <a:r>
              <a:rPr lang="be-BY" dirty="0"/>
              <a:t>Пограничный контраст</a:t>
            </a:r>
          </a:p>
          <a:p>
            <a:endParaRPr lang="be-BY" dirty="0"/>
          </a:p>
          <a:p>
            <a:endParaRPr lang="be-BY" dirty="0"/>
          </a:p>
          <a:p>
            <a:endParaRPr lang="be-BY" dirty="0"/>
          </a:p>
          <a:p>
            <a:r>
              <a:rPr lang="be-BY" dirty="0"/>
              <a:t>Иррадиация		Хроматическая стереоскопия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CB23691-6220-4CBD-B67D-25896B07D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407" y="1052736"/>
            <a:ext cx="4308958" cy="158417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61EAA7-8CC6-47F1-BDDB-6EEA37D4B5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4101" y="1052736"/>
            <a:ext cx="3648945" cy="1584176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54DE998-EB78-44B4-BEA9-E30885488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696" y="3306524"/>
            <a:ext cx="5756344" cy="93610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CDC5C06-9621-4605-92A7-9F9CB739765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72"/>
          <a:stretch/>
        </p:blipFill>
        <p:spPr>
          <a:xfrm>
            <a:off x="2567608" y="5004866"/>
            <a:ext cx="2088232" cy="1759529"/>
          </a:xfrm>
          <a:prstGeom prst="rect">
            <a:avLst/>
          </a:prstGeom>
        </p:spPr>
      </p:pic>
      <p:sp>
        <p:nvSpPr>
          <p:cNvPr id="8" name="Овал 7">
            <a:extLst>
              <a:ext uri="{FF2B5EF4-FFF2-40B4-BE49-F238E27FC236}">
                <a16:creationId xmlns:a16="http://schemas.microsoft.com/office/drawing/2014/main" id="{EC5EAB99-E235-4A9B-924F-8AE0E68ACE0A}"/>
              </a:ext>
            </a:extLst>
          </p:cNvPr>
          <p:cNvSpPr/>
          <p:nvPr/>
        </p:nvSpPr>
        <p:spPr>
          <a:xfrm>
            <a:off x="5591944" y="4697009"/>
            <a:ext cx="74156" cy="7200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263581E-8FA2-4CF6-9FCE-4DCEF307AA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0017" y="5004865"/>
            <a:ext cx="3261411" cy="176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478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981200" y="476672"/>
            <a:ext cx="8229600" cy="990600"/>
          </a:xfrm>
        </p:spPr>
        <p:txBody>
          <a:bodyPr/>
          <a:lstStyle/>
          <a:p>
            <a:r>
              <a:rPr lang="ru-RU" dirty="0"/>
              <a:t>Иллюзии</a:t>
            </a:r>
          </a:p>
        </p:txBody>
      </p:sp>
      <p:pic>
        <p:nvPicPr>
          <p:cNvPr id="23554" name="Picture 2" descr="иллюзия Мюллера-Лайер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520" y="1441443"/>
            <a:ext cx="5905500" cy="19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иллюзия Понцо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898" y="3068960"/>
            <a:ext cx="1428750" cy="3724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6" descr="искажение перспективы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2"/>
          <a:stretch/>
        </p:blipFill>
        <p:spPr bwMode="auto">
          <a:xfrm>
            <a:off x="3431704" y="2852936"/>
            <a:ext cx="6000750" cy="394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8" descr="искажение перспективы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2264" y="533584"/>
            <a:ext cx="2177408" cy="284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2" name="Picture 10" descr="Клетки шахматной доск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168" y="1467273"/>
            <a:ext cx="59912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4" name="Picture 12" descr="Окружность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892" y="1564010"/>
            <a:ext cx="6000750" cy="5229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6" name="Picture 14" descr="Иррадиация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581" y="1716255"/>
            <a:ext cx="8478891" cy="449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7564FEE7-115D-411D-BE1C-F7BD67427A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13257" y="871944"/>
            <a:ext cx="5859518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426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061777-6542-4FF1-B029-1EDD4A76F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Яркостный</a:t>
            </a:r>
            <a:r>
              <a:rPr lang="ru-RU" dirty="0"/>
              <a:t> контраст</a:t>
            </a:r>
          </a:p>
        </p:txBody>
      </p:sp>
      <p:pic>
        <p:nvPicPr>
          <p:cNvPr id="4" name="jkqyytnt">
            <a:hlinkClick r:id="" action="ppaction://media"/>
            <a:extLst>
              <a:ext uri="{FF2B5EF4-FFF2-40B4-BE49-F238E27FC236}">
                <a16:creationId xmlns:a16="http://schemas.microsoft.com/office/drawing/2014/main" id="{B595E5AF-35B3-4B4D-A00D-939A646E52A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200" y="1702668"/>
            <a:ext cx="8229600" cy="4629150"/>
          </a:xfrm>
        </p:spPr>
      </p:pic>
    </p:spTree>
    <p:extLst>
      <p:ext uri="{BB962C8B-B14F-4D97-AF65-F5344CB8AC3E}">
        <p14:creationId xmlns:p14="http://schemas.microsoft.com/office/powerpoint/2010/main" val="4130913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81CF68-FBC9-48DD-BEEB-014E2D8A8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Последовательный контраст</a:t>
            </a:r>
          </a:p>
        </p:txBody>
      </p:sp>
      <p:pic>
        <p:nvPicPr>
          <p:cNvPr id="4" name="video_2024-02-06_12-53-41">
            <a:hlinkClick r:id="" action="ppaction://media"/>
            <a:extLst>
              <a:ext uri="{FF2B5EF4-FFF2-40B4-BE49-F238E27FC236}">
                <a16:creationId xmlns:a16="http://schemas.microsoft.com/office/drawing/2014/main" id="{ADB503DB-F895-42FD-8E66-A38969266F8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200" y="2084389"/>
            <a:ext cx="8229600" cy="3908425"/>
          </a:xfrm>
        </p:spPr>
      </p:pic>
    </p:spTree>
    <p:extLst>
      <p:ext uri="{BB962C8B-B14F-4D97-AF65-F5344CB8AC3E}">
        <p14:creationId xmlns:p14="http://schemas.microsoft.com/office/powerpoint/2010/main" val="208437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Ясность">
  <a:themeElements>
    <a:clrScheme name="Ясность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Ясность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1091</Words>
  <Application>Microsoft Office PowerPoint</Application>
  <PresentationFormat>Широкоэкранный</PresentationFormat>
  <Paragraphs>68</Paragraphs>
  <Slides>15</Slides>
  <Notes>0</Notes>
  <HiddenSlides>0</HiddenSlides>
  <MMClips>3</MMClips>
  <ScaleCrop>false</ScaleCrop>
  <HeadingPairs>
    <vt:vector size="8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Arial</vt:lpstr>
      <vt:lpstr>Calibri</vt:lpstr>
      <vt:lpstr>Georgia</vt:lpstr>
      <vt:lpstr>Ясность</vt:lpstr>
      <vt:lpstr>Equation</vt:lpstr>
      <vt:lpstr>Теория цвета и цветовосприятие </vt:lpstr>
      <vt:lpstr>Раздел 2  Цвет как средство информации</vt:lpstr>
      <vt:lpstr>Цветовая гармония</vt:lpstr>
      <vt:lpstr>Порядок, система и логика в отборе цветов</vt:lpstr>
      <vt:lpstr>Яркостный и цветовой контраст</vt:lpstr>
      <vt:lpstr>Презентация PowerPoint</vt:lpstr>
      <vt:lpstr>Иллюзии</vt:lpstr>
      <vt:lpstr>Яркостный контраст</vt:lpstr>
      <vt:lpstr>Последовательный контраст</vt:lpstr>
      <vt:lpstr>Влияние освещения</vt:lpstr>
      <vt:lpstr>Использование контрастов и количественная мера</vt:lpstr>
      <vt:lpstr>Закономерности</vt:lpstr>
      <vt:lpstr>Нам нравится то, что более привычно</vt:lpstr>
      <vt:lpstr>Дисгармония</vt:lpstr>
      <vt:lpstr>ЦВЕТОВЫЕ АССОЦИАЦИИ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Теория цвета и цветовосприятие</dc:title>
  <dc:creator>novolochka@yandex.ru</dc:creator>
  <cp:lastModifiedBy>novolochka@yandex.ru</cp:lastModifiedBy>
  <cp:revision>2</cp:revision>
  <dcterms:created xsi:type="dcterms:W3CDTF">2024-02-27T15:28:12Z</dcterms:created>
  <dcterms:modified xsi:type="dcterms:W3CDTF">2024-02-27T15:31:30Z</dcterms:modified>
</cp:coreProperties>
</file>